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893" autoAdjust="0"/>
    <p:restoredTop sz="94660"/>
  </p:normalViewPr>
  <p:slideViewPr>
    <p:cSldViewPr>
      <p:cViewPr varScale="1">
        <p:scale>
          <a:sx n="87" d="100"/>
          <a:sy n="87" d="100"/>
        </p:scale>
        <p:origin x="-133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10/4/2017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10/4/2017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10/4/2017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10/4/2017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10/4/2017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us3.php.net/manual/en/reserved.variables.files.php" TargetMode="External"/><Relationship Id="rId3" Type="http://schemas.openxmlformats.org/officeDocument/2006/relationships/hyperlink" Target="http://php.net/manual/en/reserved.variables.php" TargetMode="External"/><Relationship Id="rId7" Type="http://schemas.openxmlformats.org/officeDocument/2006/relationships/hyperlink" Target="http://us3.php.net/manual/en/reserved.variables.post.php" TargetMode="External"/><Relationship Id="rId12" Type="http://schemas.openxmlformats.org/officeDocument/2006/relationships/hyperlink" Target="http://us3.php.net/manual/en/reserved.variables.environment.php" TargetMode="External"/><Relationship Id="rId2" Type="http://schemas.openxmlformats.org/officeDocument/2006/relationships/hyperlink" Target="http://php.ne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s3.php.net/manual/en/reserved.variables.get.php" TargetMode="External"/><Relationship Id="rId11" Type="http://schemas.openxmlformats.org/officeDocument/2006/relationships/hyperlink" Target="http://us3.php.net/manual/en/reserved.variables.request.php" TargetMode="External"/><Relationship Id="rId5" Type="http://schemas.openxmlformats.org/officeDocument/2006/relationships/hyperlink" Target="http://us3.php.net/manual/en/reserved.variables.server.php" TargetMode="External"/><Relationship Id="rId10" Type="http://schemas.openxmlformats.org/officeDocument/2006/relationships/hyperlink" Target="http://us3.php.net/manual/en/reserved.variables.session.php" TargetMode="External"/><Relationship Id="rId4" Type="http://schemas.openxmlformats.org/officeDocument/2006/relationships/hyperlink" Target="http://us3.php.net/manual/en/reserved.variables.globals.php" TargetMode="External"/><Relationship Id="rId9" Type="http://schemas.openxmlformats.org/officeDocument/2006/relationships/hyperlink" Target="http://us3.php.net/manual/en/reserved.variables.cookies.php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php/php_ref_string.asp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csweb01.csueastbay.edu/~grewe/CS3520/PHP/phpvariables.php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PHP Overview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CS3520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6965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Pre-defined variables---see PHP 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There are a number of pre-defined variables in PHP. See </a:t>
            </a:r>
            <a:r>
              <a:rPr lang="en-US" dirty="0">
                <a:hlinkClick r:id="rId2"/>
              </a:rPr>
              <a:t>http://php.net </a:t>
            </a:r>
            <a:r>
              <a:rPr lang="en-US" dirty="0"/>
              <a:t>for a </a:t>
            </a:r>
            <a:r>
              <a:rPr lang="en-US" dirty="0" smtClean="0"/>
              <a:t>complete </a:t>
            </a:r>
            <a:r>
              <a:rPr lang="en-US" dirty="0"/>
              <a:t>listing. Below is a subset of predefined variables/arrays </a:t>
            </a:r>
            <a:r>
              <a:rPr lang="en-US" dirty="0"/>
              <a:t>:  (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php.net/manual/en/reserved.variables.php</a:t>
            </a:r>
            <a:r>
              <a:rPr lang="en-US" dirty="0" smtClean="0"/>
              <a:t> )</a:t>
            </a:r>
            <a:endParaRPr lang="en-US" dirty="0"/>
          </a:p>
          <a:p>
            <a:r>
              <a:rPr lang="en-US" dirty="0">
                <a:hlinkClick r:id="rId4"/>
              </a:rPr>
              <a:t>$GLOBALS</a:t>
            </a:r>
            <a:endParaRPr lang="en-US" dirty="0"/>
          </a:p>
          <a:p>
            <a:r>
              <a:rPr lang="en-US" dirty="0">
                <a:hlinkClick r:id="rId5"/>
              </a:rPr>
              <a:t>$_SERVER</a:t>
            </a:r>
            <a:endParaRPr lang="en-US" dirty="0"/>
          </a:p>
          <a:p>
            <a:r>
              <a:rPr lang="en-US" dirty="0">
                <a:hlinkClick r:id="rId6"/>
              </a:rPr>
              <a:t>$_GET</a:t>
            </a:r>
            <a:endParaRPr lang="en-US" dirty="0"/>
          </a:p>
          <a:p>
            <a:r>
              <a:rPr lang="en-US" dirty="0">
                <a:hlinkClick r:id="rId7"/>
              </a:rPr>
              <a:t>$_POST</a:t>
            </a:r>
            <a:endParaRPr lang="en-US" dirty="0"/>
          </a:p>
          <a:p>
            <a:r>
              <a:rPr lang="en-US" dirty="0">
                <a:hlinkClick r:id="rId8"/>
              </a:rPr>
              <a:t>$_FILES</a:t>
            </a:r>
            <a:endParaRPr lang="en-US" dirty="0"/>
          </a:p>
          <a:p>
            <a:r>
              <a:rPr lang="en-US" dirty="0">
                <a:hlinkClick r:id="rId9"/>
              </a:rPr>
              <a:t>$_COOKIE</a:t>
            </a:r>
            <a:endParaRPr lang="en-US" dirty="0"/>
          </a:p>
          <a:p>
            <a:r>
              <a:rPr lang="en-US" dirty="0">
                <a:hlinkClick r:id="rId10"/>
              </a:rPr>
              <a:t>$_SESSION</a:t>
            </a:r>
            <a:endParaRPr lang="en-US" dirty="0"/>
          </a:p>
          <a:p>
            <a:r>
              <a:rPr lang="en-US" dirty="0">
                <a:hlinkClick r:id="rId11"/>
              </a:rPr>
              <a:t>$_REQUEST</a:t>
            </a:r>
            <a:endParaRPr lang="en-US" dirty="0"/>
          </a:p>
          <a:p>
            <a:r>
              <a:rPr lang="en-US" dirty="0">
                <a:hlinkClick r:id="rId12"/>
              </a:rPr>
              <a:t>$_ENV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0440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0772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2 kinds</a:t>
            </a:r>
          </a:p>
          <a:p>
            <a:pPr lvl="1"/>
            <a:r>
              <a:rPr lang="en-US" dirty="0" smtClean="0"/>
              <a:t>Indexed </a:t>
            </a:r>
            <a:r>
              <a:rPr lang="en-US" dirty="0"/>
              <a:t>are numerically indexed starting from 0. </a:t>
            </a:r>
            <a:endParaRPr lang="en-US" dirty="0" smtClean="0"/>
          </a:p>
          <a:p>
            <a:pPr lvl="1"/>
            <a:r>
              <a:rPr lang="en-US" dirty="0" smtClean="0"/>
              <a:t>Associative </a:t>
            </a:r>
            <a:r>
              <a:rPr lang="en-US" dirty="0"/>
              <a:t>arrays associate keys to their values and are indexed by </a:t>
            </a:r>
            <a:r>
              <a:rPr lang="en-US" dirty="0" smtClean="0"/>
              <a:t>their </a:t>
            </a:r>
            <a:r>
              <a:rPr lang="en-US" dirty="0"/>
              <a:t>keys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The following are examples of two associative arrays, $a, $b defined followed by a numerically index array, $c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pPr marL="114300" indent="0">
              <a:buNone/>
            </a:pPr>
            <a:r>
              <a:rPr lang="en-US" b="1" i="1" dirty="0"/>
              <a:t>$a = array("a" =&gt; "apple", "b" =&gt; "banana");</a:t>
            </a:r>
            <a:br>
              <a:rPr lang="en-US" b="1" i="1" dirty="0"/>
            </a:br>
            <a:r>
              <a:rPr lang="en-US" b="1" i="1" dirty="0"/>
              <a:t>$b = array("a" =&gt; "pear", "b" =&gt; "strawberry", "c" =&gt; "cherry</a:t>
            </a:r>
            <a:r>
              <a:rPr lang="en-US" b="1" i="1" dirty="0" smtClean="0"/>
              <a:t>");</a:t>
            </a:r>
          </a:p>
          <a:p>
            <a:pPr marL="114300" indent="0">
              <a:buNone/>
            </a:pPr>
            <a:r>
              <a:rPr lang="en-US" b="1" i="1" dirty="0" smtClean="0"/>
              <a:t>$</a:t>
            </a:r>
            <a:r>
              <a:rPr lang="en-US" b="1" i="1" dirty="0"/>
              <a:t>c = array("apple", "banana</a:t>
            </a:r>
            <a:r>
              <a:rPr lang="en-US" b="1" i="1" dirty="0" smtClean="0"/>
              <a:t>");</a:t>
            </a:r>
          </a:p>
          <a:p>
            <a:pPr marL="114300" indent="0">
              <a:buNone/>
            </a:pPr>
            <a:r>
              <a:rPr lang="en-US" b="1" i="1" dirty="0"/>
              <a:t>  $a['b</a:t>
            </a:r>
            <a:r>
              <a:rPr lang="en-US" b="1" i="1" dirty="0" smtClean="0"/>
              <a:t>']; </a:t>
            </a:r>
            <a:r>
              <a:rPr lang="en-US" b="1" i="1" dirty="0"/>
              <a:t>//will have the value </a:t>
            </a:r>
            <a:r>
              <a:rPr lang="en-US" b="1" i="1" dirty="0" smtClean="0"/>
              <a:t>banana</a:t>
            </a:r>
          </a:p>
          <a:p>
            <a:pPr marL="114300" indent="0">
              <a:buNone/>
            </a:pPr>
            <a:r>
              <a:rPr lang="en-US" b="1" i="1" dirty="0"/>
              <a:t> $c[1</a:t>
            </a:r>
            <a:r>
              <a:rPr lang="en-US" b="1" i="1" dirty="0" smtClean="0"/>
              <a:t>];  </a:t>
            </a:r>
            <a:r>
              <a:rPr lang="en-US" b="1" i="1" dirty="0"/>
              <a:t>//will have the value of banana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2324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– similar to C++,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/>
          </a:p>
          <a:p>
            <a:r>
              <a:rPr lang="en-US" dirty="0"/>
              <a:t>Arithmetic operators </a:t>
            </a:r>
          </a:p>
          <a:p>
            <a:pPr lvl="1"/>
            <a:r>
              <a:rPr lang="en-US" dirty="0" smtClean="0"/>
              <a:t>+, </a:t>
            </a:r>
            <a:r>
              <a:rPr lang="en-US" dirty="0"/>
              <a:t>-, *, /, % (modulus – remainder after division) </a:t>
            </a:r>
          </a:p>
          <a:p>
            <a:r>
              <a:rPr lang="en-US" dirty="0" smtClean="0"/>
              <a:t>Logical </a:t>
            </a:r>
            <a:r>
              <a:rPr lang="en-US" dirty="0"/>
              <a:t>AND (&amp;&amp;), OR (||), NOT (!) </a:t>
            </a:r>
          </a:p>
          <a:p>
            <a:r>
              <a:rPr lang="en-US" dirty="0" smtClean="0"/>
              <a:t>Assignment </a:t>
            </a:r>
            <a:r>
              <a:rPr lang="en-US" dirty="0"/>
              <a:t>operators </a:t>
            </a:r>
          </a:p>
          <a:p>
            <a:r>
              <a:rPr lang="en-US" dirty="0" smtClean="0"/>
              <a:t>Shorthand </a:t>
            </a:r>
            <a:r>
              <a:rPr lang="en-US" dirty="0"/>
              <a:t>for assignment operators: </a:t>
            </a:r>
          </a:p>
          <a:p>
            <a:pPr lvl="1"/>
            <a:r>
              <a:rPr lang="es-ES" dirty="0" smtClean="0"/>
              <a:t>$</a:t>
            </a:r>
            <a:r>
              <a:rPr lang="es-ES" dirty="0"/>
              <a:t>x += $y </a:t>
            </a:r>
            <a:r>
              <a:rPr lang="es-ES" dirty="0" err="1"/>
              <a:t>equivalent</a:t>
            </a:r>
            <a:r>
              <a:rPr lang="es-ES" dirty="0"/>
              <a:t> to $x = $x + $y </a:t>
            </a:r>
          </a:p>
          <a:p>
            <a:pPr lvl="1"/>
            <a:r>
              <a:rPr lang="en-US" dirty="0" smtClean="0"/>
              <a:t>Also </a:t>
            </a:r>
            <a:r>
              <a:rPr lang="en-US" dirty="0"/>
              <a:t>works with subtraction, multiplication, division, modulus, and string concatenation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7670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Equality: ==     OR   ===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/>
          </a:p>
          <a:p>
            <a:r>
              <a:rPr lang="en-US" dirty="0"/>
              <a:t>Two “equality” operators </a:t>
            </a:r>
          </a:p>
          <a:p>
            <a:pPr lvl="1"/>
            <a:r>
              <a:rPr lang="en-US" dirty="0" smtClean="0"/>
              <a:t>== </a:t>
            </a:r>
            <a:r>
              <a:rPr lang="en-US" dirty="0"/>
              <a:t>tests for “equality” in value but not necessarily type </a:t>
            </a:r>
          </a:p>
          <a:p>
            <a:pPr lvl="1"/>
            <a:r>
              <a:rPr lang="en-US" dirty="0" smtClean="0"/>
              <a:t>=== </a:t>
            </a:r>
            <a:r>
              <a:rPr lang="en-US" dirty="0"/>
              <a:t>tests for “identity” in value AND type </a:t>
            </a:r>
          </a:p>
          <a:p>
            <a:r>
              <a:rPr lang="en-US" dirty="0" smtClean="0"/>
              <a:t>== </a:t>
            </a:r>
            <a:r>
              <a:rPr lang="en-US" dirty="0"/>
              <a:t>ignores the distinction between: </a:t>
            </a:r>
          </a:p>
          <a:p>
            <a:pPr lvl="1"/>
            <a:r>
              <a:rPr lang="en-US" dirty="0" smtClean="0"/>
              <a:t>Integers</a:t>
            </a:r>
            <a:r>
              <a:rPr lang="en-US" dirty="0"/>
              <a:t>, floating point numbers, and strings containing the same numerical value </a:t>
            </a:r>
          </a:p>
          <a:p>
            <a:pPr lvl="1"/>
            <a:r>
              <a:rPr lang="en-US" dirty="0" smtClean="0"/>
              <a:t>Nonzero </a:t>
            </a:r>
            <a:r>
              <a:rPr lang="en-US" dirty="0"/>
              <a:t>numbers and </a:t>
            </a:r>
            <a:r>
              <a:rPr lang="en-US" dirty="0" err="1"/>
              <a:t>boolean</a:t>
            </a:r>
            <a:r>
              <a:rPr lang="en-US" dirty="0"/>
              <a:t> TRUE </a:t>
            </a:r>
          </a:p>
          <a:p>
            <a:pPr lvl="1"/>
            <a:r>
              <a:rPr lang="en-US" dirty="0" smtClean="0"/>
              <a:t>Zero </a:t>
            </a:r>
            <a:r>
              <a:rPr lang="en-US" dirty="0"/>
              <a:t>and </a:t>
            </a:r>
            <a:r>
              <a:rPr lang="en-US" dirty="0" err="1"/>
              <a:t>boolean</a:t>
            </a:r>
            <a:r>
              <a:rPr lang="en-US" dirty="0"/>
              <a:t> FALSE </a:t>
            </a:r>
          </a:p>
          <a:p>
            <a:pPr lvl="1"/>
            <a:r>
              <a:rPr lang="en-US" dirty="0" smtClean="0"/>
              <a:t>Empty </a:t>
            </a:r>
            <a:r>
              <a:rPr lang="en-US" dirty="0"/>
              <a:t>string, the string ‘0’ and </a:t>
            </a:r>
            <a:r>
              <a:rPr lang="en-US" dirty="0" err="1"/>
              <a:t>boolean</a:t>
            </a:r>
            <a:r>
              <a:rPr lang="en-US" dirty="0"/>
              <a:t> FALSE </a:t>
            </a:r>
          </a:p>
          <a:p>
            <a:pPr lvl="2"/>
            <a:r>
              <a:rPr lang="en-US" dirty="0" smtClean="0"/>
              <a:t>Any </a:t>
            </a:r>
            <a:r>
              <a:rPr lang="en-US" dirty="0"/>
              <a:t>other non-empty string and </a:t>
            </a:r>
            <a:r>
              <a:rPr lang="en-US" dirty="0" err="1"/>
              <a:t>boolean</a:t>
            </a:r>
            <a:r>
              <a:rPr lang="en-US" dirty="0"/>
              <a:t> TRUE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9125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 and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Concatenation </a:t>
            </a:r>
            <a:r>
              <a:rPr lang="en-US" dirty="0"/>
              <a:t>of strings – the . operator </a:t>
            </a:r>
            <a:endParaRPr lang="en-US" dirty="0" smtClean="0"/>
          </a:p>
          <a:p>
            <a:pPr marL="411480" lvl="1" indent="0">
              <a:buNone/>
            </a:pPr>
            <a:r>
              <a:rPr lang="en-US" b="1" i="1" dirty="0"/>
              <a:t>$a = ‘hello’; </a:t>
            </a:r>
          </a:p>
          <a:p>
            <a:pPr marL="411480" lvl="1" indent="0">
              <a:buNone/>
            </a:pPr>
            <a:r>
              <a:rPr lang="en-US" b="1" i="1" dirty="0"/>
              <a:t>$b = ‘world’; </a:t>
            </a:r>
          </a:p>
          <a:p>
            <a:pPr marL="411480" lvl="1" indent="0">
              <a:buNone/>
            </a:pPr>
            <a:r>
              <a:rPr lang="en-US" b="1" i="1" dirty="0"/>
              <a:t>echo $a . ‘ ‘ . $b . ‘!’; </a:t>
            </a:r>
            <a:r>
              <a:rPr lang="en-US" b="1" i="1" dirty="0" smtClean="0"/>
              <a:t>      // </a:t>
            </a:r>
            <a:r>
              <a:rPr lang="en-US" b="1" i="1" dirty="0"/>
              <a:t>prints ‘hello world!’ </a:t>
            </a:r>
          </a:p>
          <a:p>
            <a:pPr lvl="1"/>
            <a:endParaRPr lang="en-US" dirty="0"/>
          </a:p>
          <a:p>
            <a:endParaRPr lang="en-US" dirty="0"/>
          </a:p>
          <a:p>
            <a:r>
              <a:rPr lang="en-US" dirty="0" smtClean="0"/>
              <a:t>String </a:t>
            </a:r>
            <a:r>
              <a:rPr lang="en-US" dirty="0"/>
              <a:t>functions </a:t>
            </a:r>
          </a:p>
          <a:p>
            <a:pPr lvl="1"/>
            <a:r>
              <a:rPr lang="en-US" dirty="0" smtClean="0"/>
              <a:t>Length</a:t>
            </a:r>
            <a:r>
              <a:rPr lang="en-US" dirty="0"/>
              <a:t>: </a:t>
            </a:r>
            <a:r>
              <a:rPr lang="en-US" dirty="0" err="1"/>
              <a:t>strlen</a:t>
            </a:r>
            <a:r>
              <a:rPr lang="en-US" dirty="0"/>
              <a:t>() </a:t>
            </a:r>
          </a:p>
          <a:p>
            <a:pPr lvl="1"/>
            <a:r>
              <a:rPr lang="en-US" dirty="0" smtClean="0"/>
              <a:t>Position </a:t>
            </a:r>
            <a:r>
              <a:rPr lang="en-US" dirty="0"/>
              <a:t>of substring: </a:t>
            </a:r>
            <a:r>
              <a:rPr lang="en-US" dirty="0" err="1"/>
              <a:t>strpos</a:t>
            </a:r>
            <a:r>
              <a:rPr lang="en-US" dirty="0"/>
              <a:t>() </a:t>
            </a:r>
          </a:p>
          <a:p>
            <a:pPr lvl="1"/>
            <a:r>
              <a:rPr lang="en-US" dirty="0" smtClean="0"/>
              <a:t>More </a:t>
            </a:r>
            <a:r>
              <a:rPr lang="en-US" dirty="0"/>
              <a:t>on string functions: </a:t>
            </a:r>
            <a:r>
              <a:rPr lang="en-US" dirty="0">
                <a:hlinkClick r:id="rId2"/>
              </a:rPr>
              <a:t>http://www.w3schools.com/php/php_ref_string.asp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1084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keyword </a:t>
            </a:r>
            <a:r>
              <a:rPr lang="en-US" dirty="0" err="1"/>
              <a:t>funciton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no </a:t>
            </a:r>
            <a:r>
              <a:rPr lang="en-US" dirty="0"/>
              <a:t>return type for a function </a:t>
            </a:r>
            <a:endParaRPr lang="en-US" dirty="0" smtClean="0"/>
          </a:p>
          <a:p>
            <a:r>
              <a:rPr lang="en-US" dirty="0" smtClean="0"/>
              <a:t>parameters </a:t>
            </a:r>
            <a:r>
              <a:rPr lang="en-US" dirty="0"/>
              <a:t>are defined without </a:t>
            </a:r>
            <a:r>
              <a:rPr lang="en-US" dirty="0" smtClean="0"/>
              <a:t>type</a:t>
            </a:r>
          </a:p>
          <a:p>
            <a:endParaRPr lang="en-US" dirty="0"/>
          </a:p>
          <a:p>
            <a:r>
              <a:rPr lang="en-US" dirty="0" smtClean="0"/>
              <a:t>In </a:t>
            </a:r>
            <a:r>
              <a:rPr lang="en-US" dirty="0"/>
              <a:t>the first generic example, you see a function (</a:t>
            </a:r>
            <a:r>
              <a:rPr lang="en-US" dirty="0" err="1"/>
              <a:t>myFunction</a:t>
            </a:r>
            <a:r>
              <a:rPr lang="en-US" dirty="0"/>
              <a:t>) defined with n arguments and the last line of code returns a value.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You </a:t>
            </a:r>
            <a:r>
              <a:rPr lang="en-US" dirty="0"/>
              <a:t>would simply call this function via:</a:t>
            </a:r>
          </a:p>
          <a:p>
            <a:pPr marL="411480" lvl="1" indent="0">
              <a:buNone/>
            </a:pPr>
            <a:endParaRPr lang="en-US" b="1" i="1" dirty="0" smtClean="0"/>
          </a:p>
          <a:p>
            <a:pPr marL="411480" lvl="1" indent="0">
              <a:buNone/>
            </a:pPr>
            <a:r>
              <a:rPr lang="en-US" b="1" i="1" dirty="0"/>
              <a:t> </a:t>
            </a:r>
            <a:r>
              <a:rPr lang="en-US" b="1" i="1" dirty="0" smtClean="0"/>
              <a:t>             $</a:t>
            </a:r>
            <a:r>
              <a:rPr lang="en-US" b="1" i="1" dirty="0" err="1"/>
              <a:t>the_value</a:t>
            </a:r>
            <a:r>
              <a:rPr lang="en-US" b="1" i="1" dirty="0"/>
              <a:t> = </a:t>
            </a:r>
            <a:r>
              <a:rPr lang="en-US" b="1" i="1" dirty="0" err="1"/>
              <a:t>myFunction</a:t>
            </a:r>
            <a:r>
              <a:rPr lang="en-US" b="1" i="1" dirty="0"/>
              <a:t>($a1,$a2,...$an); </a:t>
            </a:r>
            <a:endParaRPr lang="en-US" b="1" i="1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Defining the </a:t>
            </a:r>
            <a:r>
              <a:rPr lang="en-US" dirty="0" err="1" smtClean="0"/>
              <a:t>funciton</a:t>
            </a:r>
            <a:endParaRPr lang="en-US" dirty="0" smtClean="0"/>
          </a:p>
          <a:p>
            <a:pPr lvl="1"/>
            <a:endParaRPr lang="en-US" dirty="0"/>
          </a:p>
          <a:p>
            <a:pPr marL="411480" lvl="1" indent="0">
              <a:buNone/>
            </a:pPr>
            <a:r>
              <a:rPr lang="en-US" b="1" i="1" dirty="0" smtClean="0"/>
              <a:t>     &lt;?</a:t>
            </a:r>
            <a:r>
              <a:rPr lang="en-US" b="1" i="1" dirty="0" err="1" smtClean="0"/>
              <a:t>php</a:t>
            </a:r>
            <a:endParaRPr lang="en-US" b="1" i="1" dirty="0" smtClean="0"/>
          </a:p>
          <a:p>
            <a:pPr marL="411480" lvl="1" indent="0">
              <a:buNone/>
            </a:pPr>
            <a:r>
              <a:rPr lang="en-US" b="1" i="1" dirty="0"/>
              <a:t> </a:t>
            </a:r>
            <a:r>
              <a:rPr lang="en-US" b="1" i="1" dirty="0" smtClean="0"/>
              <a:t>            </a:t>
            </a:r>
            <a:r>
              <a:rPr lang="en-US" b="1" i="1" dirty="0"/>
              <a:t>function </a:t>
            </a:r>
            <a:r>
              <a:rPr lang="en-US" b="1" i="1" dirty="0" err="1"/>
              <a:t>myFunction</a:t>
            </a:r>
            <a:r>
              <a:rPr lang="en-US" b="1" i="1" dirty="0"/>
              <a:t>($arg_1, $arg_2, /* ..., */ $</a:t>
            </a:r>
            <a:r>
              <a:rPr lang="en-US" b="1" i="1" dirty="0" err="1"/>
              <a:t>arg_n</a:t>
            </a:r>
            <a:r>
              <a:rPr lang="en-US" b="1" i="1" dirty="0"/>
              <a:t>) </a:t>
            </a:r>
            <a:r>
              <a:rPr lang="en-US" b="1" i="1" dirty="0" smtClean="0"/>
              <a:t>  </a:t>
            </a:r>
          </a:p>
          <a:p>
            <a:pPr marL="411480" lvl="1" indent="0">
              <a:buNone/>
            </a:pPr>
            <a:r>
              <a:rPr lang="en-US" b="1" i="1" dirty="0" smtClean="0"/>
              <a:t>               {</a:t>
            </a:r>
            <a:endParaRPr lang="en-US" b="1" i="1" dirty="0"/>
          </a:p>
          <a:p>
            <a:pPr marL="411480" lvl="1" indent="0">
              <a:buNone/>
            </a:pPr>
            <a:r>
              <a:rPr lang="en-US" b="1" i="1" dirty="0" smtClean="0"/>
              <a:t>                   </a:t>
            </a:r>
            <a:r>
              <a:rPr lang="en-US" b="1" i="1" dirty="0"/>
              <a:t>    echo "Example function.\n"; </a:t>
            </a:r>
            <a:endParaRPr lang="en-US" b="1" i="1" dirty="0" smtClean="0"/>
          </a:p>
          <a:p>
            <a:pPr marL="411480" lvl="1" indent="0">
              <a:buNone/>
            </a:pPr>
            <a:r>
              <a:rPr lang="en-US" b="1" i="1" dirty="0"/>
              <a:t> </a:t>
            </a:r>
            <a:r>
              <a:rPr lang="en-US" b="1" i="1" dirty="0" smtClean="0"/>
              <a:t>                   </a:t>
            </a:r>
            <a:r>
              <a:rPr lang="en-US" b="1" i="1" dirty="0"/>
              <a:t>    return $</a:t>
            </a:r>
            <a:r>
              <a:rPr lang="en-US" b="1" i="1" dirty="0" err="1"/>
              <a:t>retval</a:t>
            </a:r>
            <a:r>
              <a:rPr lang="en-US" b="1" i="1" dirty="0"/>
              <a:t>; </a:t>
            </a:r>
            <a:endParaRPr lang="en-US" b="1" i="1" dirty="0" smtClean="0"/>
          </a:p>
          <a:p>
            <a:pPr marL="411480" lvl="1" indent="0">
              <a:buNone/>
            </a:pPr>
            <a:r>
              <a:rPr lang="en-US" b="1" i="1" dirty="0"/>
              <a:t> </a:t>
            </a:r>
            <a:r>
              <a:rPr lang="en-US" b="1" i="1" dirty="0" smtClean="0"/>
              <a:t>              } </a:t>
            </a:r>
          </a:p>
          <a:p>
            <a:pPr marL="411480" lvl="1" indent="0">
              <a:buNone/>
            </a:pPr>
            <a:r>
              <a:rPr lang="en-US" b="1" i="1" dirty="0"/>
              <a:t> </a:t>
            </a:r>
            <a:r>
              <a:rPr lang="en-US" b="1" i="1" dirty="0" smtClean="0"/>
              <a:t>    ?&gt; </a:t>
            </a:r>
            <a:endParaRPr lang="en-US" b="1" i="1" dirty="0"/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1928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with array as a parameter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 </a:t>
            </a:r>
          </a:p>
          <a:p>
            <a:pPr marL="114300" indent="0">
              <a:buNone/>
            </a:pPr>
            <a:r>
              <a:rPr lang="en-US" dirty="0"/>
              <a:t> </a:t>
            </a:r>
          </a:p>
          <a:p>
            <a:pPr marL="114300" indent="0">
              <a:buNone/>
            </a:pPr>
            <a:r>
              <a:rPr lang="en-US" dirty="0"/>
              <a:t>&lt;?</a:t>
            </a:r>
            <a:r>
              <a:rPr lang="en-US" dirty="0" err="1"/>
              <a:t>php</a:t>
            </a:r>
            <a:r>
              <a:rPr lang="en-US" dirty="0"/>
              <a:t>     function </a:t>
            </a:r>
            <a:r>
              <a:rPr lang="en-US" dirty="0" err="1"/>
              <a:t>takes_array</a:t>
            </a:r>
            <a:r>
              <a:rPr lang="en-US" dirty="0"/>
              <a:t>($input)     {         echo "$input[0] + $input[1] = ", $input[0]+$input[1];     }?&gt;  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5837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and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DEFAULT – pass by value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7522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and passing by 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default arguments are passed by value to a function. The following code illustrates how to pass by reference:</a:t>
            </a:r>
          </a:p>
          <a:p>
            <a:pPr marL="114300" indent="0">
              <a:buNone/>
            </a:pPr>
            <a:r>
              <a:rPr lang="en-US" b="1" i="1" dirty="0"/>
              <a:t>&lt;?</a:t>
            </a:r>
            <a:r>
              <a:rPr lang="en-US" b="1" i="1" dirty="0" err="1" smtClean="0"/>
              <a:t>php</a:t>
            </a:r>
            <a:endParaRPr lang="en-US" b="1" i="1" dirty="0" smtClean="0"/>
          </a:p>
          <a:p>
            <a:pPr marL="114300" indent="0">
              <a:buNone/>
            </a:pPr>
            <a:r>
              <a:rPr lang="en-US" b="1" i="1" dirty="0" smtClean="0"/>
              <a:t> </a:t>
            </a:r>
            <a:r>
              <a:rPr lang="en-US" b="1" i="1" dirty="0"/>
              <a:t>function </a:t>
            </a:r>
            <a:r>
              <a:rPr lang="en-US" b="1" i="1" dirty="0" err="1"/>
              <a:t>add_some_extra</a:t>
            </a:r>
            <a:r>
              <a:rPr lang="en-US" b="1" i="1" dirty="0"/>
              <a:t>(</a:t>
            </a:r>
            <a:r>
              <a:rPr lang="en-US" b="1" i="1" dirty="0">
                <a:solidFill>
                  <a:srgbClr val="FF0000"/>
                </a:solidFill>
              </a:rPr>
              <a:t>&amp;</a:t>
            </a:r>
            <a:r>
              <a:rPr lang="en-US" b="1" i="1" dirty="0"/>
              <a:t>$string) </a:t>
            </a:r>
            <a:r>
              <a:rPr lang="en-US" b="1" i="1" dirty="0" smtClean="0"/>
              <a:t>    </a:t>
            </a:r>
          </a:p>
          <a:p>
            <a:pPr marL="114300" indent="0">
              <a:buNone/>
            </a:pPr>
            <a:r>
              <a:rPr lang="en-US" b="1" i="1" dirty="0"/>
              <a:t> </a:t>
            </a:r>
            <a:r>
              <a:rPr lang="en-US" b="1" i="1" dirty="0" smtClean="0"/>
              <a:t>  { </a:t>
            </a:r>
            <a:r>
              <a:rPr lang="en-US" b="1" i="1" dirty="0"/>
              <a:t>    $string .= 'and something extra.'; } </a:t>
            </a:r>
            <a:endParaRPr lang="en-US" b="1" i="1" dirty="0" smtClean="0"/>
          </a:p>
          <a:p>
            <a:pPr marL="114300" indent="0">
              <a:buNone/>
            </a:pPr>
            <a:endParaRPr lang="en-US" b="1" i="1" dirty="0"/>
          </a:p>
          <a:p>
            <a:pPr marL="114300" indent="0">
              <a:buNone/>
            </a:pPr>
            <a:endParaRPr lang="en-US" b="1" i="1" dirty="0" smtClean="0"/>
          </a:p>
          <a:p>
            <a:pPr marL="114300" indent="0">
              <a:buNone/>
            </a:pPr>
            <a:r>
              <a:rPr lang="en-US" b="1" i="1" dirty="0" smtClean="0"/>
              <a:t> //how to call the function above</a:t>
            </a:r>
            <a:endParaRPr lang="en-US" b="1" i="1" dirty="0"/>
          </a:p>
          <a:p>
            <a:pPr marL="114300" indent="0">
              <a:buNone/>
            </a:pPr>
            <a:r>
              <a:rPr lang="en-US" b="1" i="1" dirty="0" smtClean="0"/>
              <a:t> $</a:t>
            </a:r>
            <a:r>
              <a:rPr lang="en-US" b="1" i="1" dirty="0" err="1"/>
              <a:t>str</a:t>
            </a:r>
            <a:r>
              <a:rPr lang="en-US" b="1" i="1" dirty="0"/>
              <a:t> = 'This is a string, </a:t>
            </a:r>
            <a:r>
              <a:rPr lang="en-US" b="1" i="1" dirty="0" smtClean="0"/>
              <a:t>';</a:t>
            </a:r>
          </a:p>
          <a:p>
            <a:pPr marL="114300" indent="0">
              <a:buNone/>
            </a:pPr>
            <a:r>
              <a:rPr lang="en-US" b="1" i="1" dirty="0" smtClean="0"/>
              <a:t> </a:t>
            </a:r>
            <a:r>
              <a:rPr lang="en-US" b="1" i="1" dirty="0" err="1">
                <a:solidFill>
                  <a:srgbClr val="FF0000"/>
                </a:solidFill>
              </a:rPr>
              <a:t>add_some_extra</a:t>
            </a:r>
            <a:r>
              <a:rPr lang="en-US" b="1" i="1" dirty="0">
                <a:solidFill>
                  <a:srgbClr val="FF0000"/>
                </a:solidFill>
              </a:rPr>
              <a:t>($</a:t>
            </a:r>
            <a:r>
              <a:rPr lang="en-US" b="1" i="1" dirty="0" err="1">
                <a:solidFill>
                  <a:srgbClr val="FF0000"/>
                </a:solidFill>
              </a:rPr>
              <a:t>str</a:t>
            </a:r>
            <a:r>
              <a:rPr lang="en-US" b="1" i="1" dirty="0">
                <a:solidFill>
                  <a:srgbClr val="FF0000"/>
                </a:solidFill>
              </a:rPr>
              <a:t>); </a:t>
            </a:r>
            <a:r>
              <a:rPr lang="en-US" b="1" i="1" dirty="0" smtClean="0">
                <a:solidFill>
                  <a:srgbClr val="FF0000"/>
                </a:solidFill>
              </a:rPr>
              <a:t>  </a:t>
            </a:r>
          </a:p>
          <a:p>
            <a:pPr marL="114300" indent="0">
              <a:buNone/>
            </a:pPr>
            <a:r>
              <a:rPr lang="en-US" b="1" i="1" dirty="0"/>
              <a:t> </a:t>
            </a:r>
            <a:r>
              <a:rPr lang="en-US" b="1" i="1" dirty="0" smtClean="0"/>
              <a:t>echo</a:t>
            </a:r>
            <a:r>
              <a:rPr lang="en-US" b="1" i="1" dirty="0"/>
              <a:t> $</a:t>
            </a:r>
            <a:r>
              <a:rPr lang="en-US" b="1" i="1" dirty="0" err="1"/>
              <a:t>str</a:t>
            </a:r>
            <a:r>
              <a:rPr lang="en-US" b="1" i="1" dirty="0"/>
              <a:t>;    // outputs 'This is a string, and something extra.' ?&gt;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7657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with default parameter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b="1" i="1" dirty="0"/>
              <a:t>&lt;?</a:t>
            </a:r>
            <a:r>
              <a:rPr lang="en-US" b="1" i="1" dirty="0" err="1"/>
              <a:t>php</a:t>
            </a:r>
            <a:r>
              <a:rPr lang="en-US" b="1" i="1" dirty="0"/>
              <a:t/>
            </a:r>
            <a:br>
              <a:rPr lang="en-US" b="1" i="1" dirty="0"/>
            </a:br>
            <a:r>
              <a:rPr lang="en-US" b="1" i="1" dirty="0"/>
              <a:t>function </a:t>
            </a:r>
            <a:r>
              <a:rPr lang="en-US" b="1" i="1" dirty="0" err="1"/>
              <a:t>doit</a:t>
            </a:r>
            <a:r>
              <a:rPr lang="en-US" b="1" i="1" dirty="0"/>
              <a:t>(</a:t>
            </a:r>
            <a:r>
              <a:rPr lang="en-US" b="1" i="1" dirty="0">
                <a:solidFill>
                  <a:srgbClr val="FF0000"/>
                </a:solidFill>
              </a:rPr>
              <a:t>$type = "txt</a:t>
            </a:r>
            <a:r>
              <a:rPr lang="en-US" b="1" i="1" dirty="0"/>
              <a:t>")</a:t>
            </a:r>
            <a:br>
              <a:rPr lang="en-US" b="1" i="1" dirty="0"/>
            </a:br>
            <a:r>
              <a:rPr lang="en-US" b="1" i="1" dirty="0"/>
              <a:t>{</a:t>
            </a:r>
            <a:br>
              <a:rPr lang="en-US" b="1" i="1" dirty="0"/>
            </a:br>
            <a:r>
              <a:rPr lang="en-US" b="1" i="1" dirty="0"/>
              <a:t>    return "Default type is $type.\n";</a:t>
            </a:r>
            <a:br>
              <a:rPr lang="en-US" b="1" i="1" dirty="0"/>
            </a:br>
            <a:r>
              <a:rPr lang="en-US" b="1" i="1" dirty="0" smtClean="0"/>
              <a:t>}</a:t>
            </a:r>
            <a:br>
              <a:rPr lang="en-US" b="1" i="1" dirty="0" smtClean="0"/>
            </a:br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i="1" dirty="0" smtClean="0"/>
              <a:t>//now lets use </a:t>
            </a:r>
            <a:r>
              <a:rPr lang="en-US" b="1" i="1" smtClean="0"/>
              <a:t>the function</a:t>
            </a:r>
            <a:r>
              <a:rPr lang="en-US" b="1" i="1" dirty="0"/>
              <a:t/>
            </a:r>
            <a:br>
              <a:rPr lang="en-US" b="1" i="1" dirty="0"/>
            </a:br>
            <a:r>
              <a:rPr lang="en-US" b="1" i="1" dirty="0"/>
              <a:t>echo </a:t>
            </a:r>
            <a:r>
              <a:rPr lang="en-US" b="1" i="1" dirty="0" err="1"/>
              <a:t>doit</a:t>
            </a:r>
            <a:r>
              <a:rPr lang="en-US" b="1" i="1" dirty="0"/>
              <a:t>();</a:t>
            </a:r>
            <a:br>
              <a:rPr lang="en-US" b="1" i="1" dirty="0"/>
            </a:br>
            <a:r>
              <a:rPr lang="en-US" b="1" i="1" dirty="0"/>
              <a:t>echo </a:t>
            </a:r>
            <a:r>
              <a:rPr lang="en-US" b="1" i="1" dirty="0" err="1"/>
              <a:t>doit</a:t>
            </a:r>
            <a:r>
              <a:rPr lang="en-US" b="1" i="1" dirty="0"/>
              <a:t>(null);</a:t>
            </a:r>
            <a:br>
              <a:rPr lang="en-US" b="1" i="1" dirty="0"/>
            </a:br>
            <a:r>
              <a:rPr lang="en-US" b="1" i="1" dirty="0"/>
              <a:t>echo </a:t>
            </a:r>
            <a:r>
              <a:rPr lang="en-US" b="1" i="1" dirty="0" err="1"/>
              <a:t>doit</a:t>
            </a:r>
            <a:r>
              <a:rPr lang="en-US" b="1" i="1" dirty="0"/>
              <a:t>("jpg");</a:t>
            </a:r>
            <a:br>
              <a:rPr lang="en-US" b="1" i="1" dirty="0"/>
            </a:br>
            <a:r>
              <a:rPr lang="en-US" b="1" i="1" dirty="0"/>
              <a:t>?&gt;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772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PHP = PHP: Hypertext Preprocessor </a:t>
            </a:r>
          </a:p>
          <a:p>
            <a:r>
              <a:rPr lang="en-US" dirty="0" smtClean="0"/>
              <a:t>Server-side </a:t>
            </a:r>
            <a:r>
              <a:rPr lang="en-US" dirty="0"/>
              <a:t>scripting language that may be embedded into HTML </a:t>
            </a:r>
          </a:p>
          <a:p>
            <a:r>
              <a:rPr lang="en-US" dirty="0" smtClean="0"/>
              <a:t>One </a:t>
            </a:r>
            <a:r>
              <a:rPr lang="en-US" dirty="0"/>
              <a:t>goal is to get PHP files to </a:t>
            </a:r>
            <a:r>
              <a:rPr lang="en-US" b="1" dirty="0"/>
              <a:t>generate </a:t>
            </a:r>
            <a:r>
              <a:rPr lang="en-US" dirty="0"/>
              <a:t>client-side code </a:t>
            </a:r>
          </a:p>
          <a:p>
            <a:pPr lvl="2"/>
            <a:r>
              <a:rPr lang="en-US" dirty="0" smtClean="0"/>
              <a:t>end </a:t>
            </a:r>
            <a:r>
              <a:rPr lang="en-US" dirty="0"/>
              <a:t>up with HTML, CSS, JavaScript, other client-side code!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6064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to learn….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our website we have a number of </a:t>
            </a:r>
            <a:r>
              <a:rPr lang="en-US" dirty="0" err="1" smtClean="0"/>
              <a:t>PhP</a:t>
            </a:r>
            <a:r>
              <a:rPr lang="en-US" dirty="0" smtClean="0"/>
              <a:t> examples and  even have a shopping cart example –go there and read them.</a:t>
            </a:r>
          </a:p>
          <a:p>
            <a:endParaRPr lang="en-US" dirty="0"/>
          </a:p>
          <a:p>
            <a:r>
              <a:rPr lang="en-US" dirty="0" smtClean="0"/>
              <a:t>There is much more to learn about </a:t>
            </a:r>
            <a:r>
              <a:rPr lang="en-US" dirty="0" err="1" smtClean="0"/>
              <a:t>PhP</a:t>
            </a:r>
            <a:r>
              <a:rPr lang="en-US" dirty="0" smtClean="0"/>
              <a:t> but, this is enough for our to do our Project and gives you some exposure to server side code using PHP.</a:t>
            </a:r>
          </a:p>
          <a:p>
            <a:r>
              <a:rPr lang="en-US" dirty="0" smtClean="0"/>
              <a:t>Other lectures on our website for PHP cover: form processing, database and more…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687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PHP --- and its output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PHP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" y="2174874"/>
            <a:ext cx="4038600" cy="4378325"/>
          </a:xfrm>
        </p:spPr>
        <p:txBody>
          <a:bodyPr>
            <a:normAutofit/>
          </a:bodyPr>
          <a:lstStyle/>
          <a:p>
            <a:endParaRPr lang="en-US" sz="1800" dirty="0"/>
          </a:p>
          <a:p>
            <a:pPr marL="114300" indent="0">
              <a:buNone/>
            </a:pPr>
            <a:r>
              <a:rPr lang="en-US" sz="1800" dirty="0" smtClean="0"/>
              <a:t>&lt;</a:t>
            </a:r>
            <a:r>
              <a:rPr lang="en-US" sz="1800" dirty="0"/>
              <a:t>html&gt; </a:t>
            </a:r>
            <a:endParaRPr lang="en-US" sz="1800" dirty="0" smtClean="0"/>
          </a:p>
          <a:p>
            <a:pPr marL="114300" indent="0">
              <a:buNone/>
            </a:pPr>
            <a:r>
              <a:rPr lang="en-US" sz="1800" dirty="0" smtClean="0"/>
              <a:t>&lt;</a:t>
            </a:r>
            <a:r>
              <a:rPr lang="en-US" sz="1800" dirty="0"/>
              <a:t>head</a:t>
            </a:r>
            <a:r>
              <a:rPr lang="en-US" sz="1800" dirty="0" smtClean="0"/>
              <a:t>&gt;</a:t>
            </a:r>
          </a:p>
          <a:p>
            <a:pPr marL="114300" indent="0">
              <a:buNone/>
            </a:pPr>
            <a:r>
              <a:rPr lang="en-US" sz="1800" dirty="0" smtClean="0"/>
              <a:t> </a:t>
            </a:r>
            <a:r>
              <a:rPr lang="en-US" sz="1800" dirty="0"/>
              <a:t>&lt;title&gt; PHP Introduction &lt;/title</a:t>
            </a:r>
            <a:r>
              <a:rPr lang="en-US" sz="1800" dirty="0" smtClean="0"/>
              <a:t>&gt;</a:t>
            </a:r>
          </a:p>
          <a:p>
            <a:pPr marL="114300" indent="0">
              <a:buNone/>
            </a:pPr>
            <a:r>
              <a:rPr lang="en-US" sz="1800" dirty="0" smtClean="0"/>
              <a:t>&lt;/</a:t>
            </a:r>
            <a:r>
              <a:rPr lang="en-US" sz="1800" dirty="0"/>
              <a:t>head&gt;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&lt;</a:t>
            </a:r>
            <a:r>
              <a:rPr lang="en-US" sz="1800" dirty="0"/>
              <a:t>body&gt; </a:t>
            </a:r>
            <a:endParaRPr lang="en-US" sz="1800" dirty="0" smtClean="0"/>
          </a:p>
          <a:p>
            <a:pPr marL="114300" indent="0">
              <a:buNone/>
            </a:pPr>
            <a:r>
              <a:rPr lang="en-US" sz="1800" dirty="0" smtClean="0"/>
              <a:t>This </a:t>
            </a:r>
            <a:r>
              <a:rPr lang="en-US" sz="1800" dirty="0"/>
              <a:t>is HTML! &lt;</a:t>
            </a:r>
            <a:r>
              <a:rPr lang="en-US" sz="1800" dirty="0" err="1"/>
              <a:t>br</a:t>
            </a:r>
            <a:r>
              <a:rPr lang="en-US" sz="1800" dirty="0"/>
              <a:t> </a:t>
            </a:r>
            <a:r>
              <a:rPr lang="en-US" sz="1800" dirty="0" smtClean="0"/>
              <a:t>/&gt;</a:t>
            </a:r>
          </a:p>
          <a:p>
            <a:pPr marL="114300" indent="0">
              <a:buNone/>
            </a:pPr>
            <a:r>
              <a:rPr lang="en-US" sz="1800" dirty="0" smtClean="0"/>
              <a:t> </a:t>
            </a:r>
            <a:r>
              <a:rPr lang="en-US" sz="1800" b="1" dirty="0"/>
              <a:t>&lt;?</a:t>
            </a:r>
            <a:r>
              <a:rPr lang="en-US" sz="1800" b="1" dirty="0" err="1"/>
              <a:t>php</a:t>
            </a:r>
            <a:r>
              <a:rPr lang="en-US" sz="1800" b="1" dirty="0"/>
              <a:t> echo 'This is PHP! &lt;</a:t>
            </a:r>
            <a:r>
              <a:rPr lang="en-US" sz="1800" b="1" dirty="0" err="1"/>
              <a:t>br</a:t>
            </a:r>
            <a:r>
              <a:rPr lang="en-US" sz="1800" b="1" dirty="0"/>
              <a:t> /&gt;'; ?&gt; </a:t>
            </a:r>
            <a:endParaRPr lang="en-US" sz="1800" b="1" dirty="0" smtClean="0"/>
          </a:p>
          <a:p>
            <a:pPr marL="114300" indent="0">
              <a:buNone/>
            </a:pPr>
            <a:r>
              <a:rPr lang="en-US" sz="1800" dirty="0" smtClean="0"/>
              <a:t>&lt;/</a:t>
            </a:r>
            <a:r>
              <a:rPr lang="en-US" sz="1800" dirty="0"/>
              <a:t>body</a:t>
            </a:r>
            <a:r>
              <a:rPr lang="en-US" sz="1800" dirty="0" smtClean="0"/>
              <a:t>&gt;</a:t>
            </a:r>
          </a:p>
          <a:p>
            <a:pPr marL="114300" indent="0">
              <a:buNone/>
            </a:pPr>
            <a:r>
              <a:rPr lang="en-US" sz="1800" dirty="0" smtClean="0"/>
              <a:t> </a:t>
            </a:r>
            <a:r>
              <a:rPr lang="en-US" sz="1800" dirty="0"/>
              <a:t>&lt;/html&gt;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pPr marL="114300" indent="0">
              <a:buNone/>
            </a:pPr>
            <a:r>
              <a:rPr lang="en-US" dirty="0"/>
              <a:t>&lt;</a:t>
            </a:r>
            <a:r>
              <a:rPr lang="en-US" dirty="0" smtClean="0"/>
              <a:t>html&gt;</a:t>
            </a:r>
          </a:p>
          <a:p>
            <a:pPr marL="114300" indent="0">
              <a:buNone/>
            </a:pPr>
            <a:r>
              <a:rPr lang="en-US" dirty="0" smtClean="0"/>
              <a:t> </a:t>
            </a:r>
            <a:r>
              <a:rPr lang="en-US" dirty="0"/>
              <a:t>&lt;head</a:t>
            </a:r>
            <a:r>
              <a:rPr lang="en-US" dirty="0" smtClean="0"/>
              <a:t>&gt;</a:t>
            </a:r>
          </a:p>
          <a:p>
            <a:pPr marL="114300" indent="0">
              <a:buNone/>
            </a:pPr>
            <a:r>
              <a:rPr lang="en-US" dirty="0" smtClean="0"/>
              <a:t> </a:t>
            </a:r>
            <a:r>
              <a:rPr lang="en-US" dirty="0"/>
              <a:t>&lt;title&gt; PHP Introduction &lt;/title</a:t>
            </a:r>
            <a:r>
              <a:rPr lang="en-US" dirty="0" smtClean="0"/>
              <a:t>&gt;</a:t>
            </a:r>
          </a:p>
          <a:p>
            <a:pPr marL="114300" indent="0">
              <a:buNone/>
            </a:pPr>
            <a:r>
              <a:rPr lang="en-US" dirty="0" smtClean="0"/>
              <a:t> </a:t>
            </a:r>
            <a:r>
              <a:rPr lang="en-US" dirty="0"/>
              <a:t>&lt;/head</a:t>
            </a:r>
            <a:r>
              <a:rPr lang="en-US" dirty="0" smtClean="0"/>
              <a:t>&gt;</a:t>
            </a:r>
          </a:p>
          <a:p>
            <a:pPr marL="114300" indent="0">
              <a:buNone/>
            </a:pPr>
            <a:r>
              <a:rPr lang="en-US" dirty="0" smtClean="0"/>
              <a:t> </a:t>
            </a:r>
            <a:r>
              <a:rPr lang="en-US" dirty="0"/>
              <a:t>&lt;body</a:t>
            </a:r>
            <a:r>
              <a:rPr lang="en-US" dirty="0" smtClean="0"/>
              <a:t>&gt;</a:t>
            </a:r>
          </a:p>
          <a:p>
            <a:pPr marL="114300" indent="0">
              <a:buNone/>
            </a:pPr>
            <a:r>
              <a:rPr lang="en-US" dirty="0" smtClean="0"/>
              <a:t> </a:t>
            </a:r>
            <a:r>
              <a:rPr lang="en-US" dirty="0"/>
              <a:t>This is HTML! &lt;</a:t>
            </a:r>
            <a:r>
              <a:rPr lang="en-US" dirty="0" err="1"/>
              <a:t>br</a:t>
            </a:r>
            <a:r>
              <a:rPr lang="en-US" dirty="0"/>
              <a:t> </a:t>
            </a:r>
            <a:r>
              <a:rPr lang="en-US" dirty="0" smtClean="0"/>
              <a:t>/&gt;</a:t>
            </a:r>
          </a:p>
          <a:p>
            <a:pPr marL="114300" indent="0">
              <a:buNone/>
            </a:pPr>
            <a:r>
              <a:rPr lang="en-US" dirty="0" smtClean="0"/>
              <a:t> </a:t>
            </a:r>
            <a:r>
              <a:rPr lang="en-US" b="1" dirty="0"/>
              <a:t>This is PHP! &lt;</a:t>
            </a:r>
            <a:r>
              <a:rPr lang="en-US" b="1" dirty="0" err="1"/>
              <a:t>br</a:t>
            </a:r>
            <a:r>
              <a:rPr lang="en-US" b="1" dirty="0"/>
              <a:t> </a:t>
            </a:r>
            <a:r>
              <a:rPr lang="en-US" b="1" dirty="0" smtClean="0"/>
              <a:t>/&gt;</a:t>
            </a:r>
          </a:p>
          <a:p>
            <a:pPr marL="114300" indent="0">
              <a:buNone/>
            </a:pPr>
            <a:r>
              <a:rPr lang="en-US" dirty="0" smtClean="0"/>
              <a:t>&lt;/</a:t>
            </a:r>
            <a:r>
              <a:rPr lang="en-US" dirty="0"/>
              <a:t>body</a:t>
            </a:r>
            <a:r>
              <a:rPr lang="en-US" dirty="0" smtClean="0"/>
              <a:t>&gt;</a:t>
            </a:r>
          </a:p>
          <a:p>
            <a:pPr marL="114300" indent="0">
              <a:buNone/>
            </a:pPr>
            <a:r>
              <a:rPr lang="en-US" dirty="0" smtClean="0"/>
              <a:t> </a:t>
            </a:r>
            <a:r>
              <a:rPr lang="en-US" dirty="0"/>
              <a:t>&lt;/html&gt;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543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PHP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14300" indent="0">
              <a:buNone/>
            </a:pPr>
            <a:r>
              <a:rPr lang="en-US" dirty="0"/>
              <a:t>&lt;html&gt; </a:t>
            </a:r>
          </a:p>
          <a:p>
            <a:pPr marL="114300" indent="0">
              <a:buNone/>
            </a:pPr>
            <a:r>
              <a:rPr lang="en-US" dirty="0"/>
              <a:t>&lt;head&gt; </a:t>
            </a:r>
          </a:p>
          <a:p>
            <a:pPr marL="114300" indent="0">
              <a:buNone/>
            </a:pPr>
            <a:r>
              <a:rPr lang="en-US" dirty="0"/>
              <a:t>&lt;title&gt; PHP Introduction &lt;/title&gt; </a:t>
            </a:r>
          </a:p>
          <a:p>
            <a:pPr marL="114300" indent="0">
              <a:buNone/>
            </a:pPr>
            <a:r>
              <a:rPr lang="en-US" dirty="0"/>
              <a:t>&lt;/head&gt; </a:t>
            </a:r>
          </a:p>
          <a:p>
            <a:pPr marL="114300" indent="0">
              <a:buNone/>
            </a:pPr>
            <a:r>
              <a:rPr lang="en-US" dirty="0"/>
              <a:t>&lt;body&gt; </a:t>
            </a:r>
          </a:p>
          <a:p>
            <a:pPr marL="114300" indent="0">
              <a:buNone/>
            </a:pPr>
            <a:r>
              <a:rPr lang="en-US" dirty="0"/>
              <a:t>This is HTML! &lt;</a:t>
            </a:r>
            <a:r>
              <a:rPr lang="en-US" dirty="0" err="1"/>
              <a:t>br</a:t>
            </a:r>
            <a:r>
              <a:rPr lang="en-US" dirty="0"/>
              <a:t> /&gt; </a:t>
            </a:r>
          </a:p>
          <a:p>
            <a:pPr marL="114300" indent="0">
              <a:buNone/>
            </a:pPr>
            <a:r>
              <a:rPr lang="en-US" b="1" dirty="0"/>
              <a:t>&lt;?</a:t>
            </a:r>
            <a:r>
              <a:rPr lang="en-US" b="1" dirty="0" err="1"/>
              <a:t>php</a:t>
            </a:r>
            <a:r>
              <a:rPr lang="en-US" b="1" dirty="0"/>
              <a:t> </a:t>
            </a:r>
            <a:endParaRPr lang="en-US" dirty="0"/>
          </a:p>
          <a:p>
            <a:pPr marL="114300" indent="0">
              <a:buNone/>
            </a:pPr>
            <a:r>
              <a:rPr lang="en-US" b="1" dirty="0"/>
              <a:t>echo 'This is PHP! &lt;</a:t>
            </a:r>
            <a:r>
              <a:rPr lang="en-US" b="1" dirty="0" err="1"/>
              <a:t>br</a:t>
            </a:r>
            <a:r>
              <a:rPr lang="en-US" b="1" dirty="0"/>
              <a:t> /&gt;'; // prints to screen </a:t>
            </a:r>
            <a:endParaRPr lang="en-US" dirty="0"/>
          </a:p>
          <a:p>
            <a:pPr marL="114300" indent="0">
              <a:buNone/>
            </a:pPr>
            <a:r>
              <a:rPr lang="en-US" b="1" dirty="0"/>
              <a:t>/* </a:t>
            </a:r>
            <a:endParaRPr lang="en-US" dirty="0"/>
          </a:p>
          <a:p>
            <a:pPr marL="114300" indent="0">
              <a:buNone/>
            </a:pPr>
            <a:r>
              <a:rPr lang="en-US" b="1" dirty="0"/>
              <a:t>Here's a longer </a:t>
            </a:r>
            <a:endParaRPr lang="en-US" dirty="0"/>
          </a:p>
          <a:p>
            <a:pPr marL="114300" indent="0">
              <a:buNone/>
            </a:pPr>
            <a:r>
              <a:rPr lang="en-US" b="1" dirty="0"/>
              <a:t>comment </a:t>
            </a:r>
            <a:endParaRPr lang="en-US" dirty="0"/>
          </a:p>
          <a:p>
            <a:pPr marL="114300" indent="0">
              <a:buNone/>
            </a:pPr>
            <a:r>
              <a:rPr lang="en-US" b="1" dirty="0"/>
              <a:t>that spans multiple </a:t>
            </a:r>
            <a:endParaRPr lang="en-US" dirty="0"/>
          </a:p>
          <a:p>
            <a:pPr marL="114300" indent="0">
              <a:buNone/>
            </a:pPr>
            <a:r>
              <a:rPr lang="en-US" b="1" dirty="0"/>
              <a:t>lines. </a:t>
            </a:r>
            <a:endParaRPr lang="en-US" dirty="0"/>
          </a:p>
          <a:p>
            <a:pPr marL="114300" indent="0">
              <a:buNone/>
            </a:pPr>
            <a:r>
              <a:rPr lang="en-US" b="1" dirty="0"/>
              <a:t>*/ </a:t>
            </a:r>
            <a:endParaRPr lang="en-US" dirty="0"/>
          </a:p>
          <a:p>
            <a:pPr marL="114300" indent="0">
              <a:buNone/>
            </a:pPr>
            <a:r>
              <a:rPr lang="en-US" b="1" dirty="0"/>
              <a:t>?&gt; </a:t>
            </a:r>
            <a:endParaRPr lang="en-US" dirty="0"/>
          </a:p>
          <a:p>
            <a:pPr marL="114300" indent="0">
              <a:buNone/>
            </a:pPr>
            <a:r>
              <a:rPr lang="en-US" dirty="0"/>
              <a:t>&lt;/body&gt; </a:t>
            </a:r>
          </a:p>
          <a:p>
            <a:pPr marL="114300" indent="0">
              <a:buNone/>
            </a:pPr>
            <a:r>
              <a:rPr lang="en-US" dirty="0"/>
              <a:t>&lt;/html&gt;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95246" y="1295400"/>
            <a:ext cx="3558154" cy="203132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endParaRPr lang="en-US" dirty="0"/>
          </a:p>
          <a:p>
            <a:endParaRPr lang="en-US" b="1" dirty="0"/>
          </a:p>
          <a:p>
            <a:r>
              <a:rPr lang="en-US" b="1" dirty="0"/>
              <a:t>PHP tags: &lt;?</a:t>
            </a:r>
            <a:r>
              <a:rPr lang="en-US" b="1" dirty="0" err="1"/>
              <a:t>php</a:t>
            </a:r>
            <a:r>
              <a:rPr lang="en-US" b="1" dirty="0"/>
              <a:t> and ?&gt; </a:t>
            </a:r>
          </a:p>
          <a:p>
            <a:r>
              <a:rPr lang="en-US" b="1" dirty="0" smtClean="0"/>
              <a:t>The </a:t>
            </a:r>
            <a:r>
              <a:rPr lang="en-US" b="1" dirty="0"/>
              <a:t>echo command </a:t>
            </a:r>
          </a:p>
          <a:p>
            <a:r>
              <a:rPr lang="en-US" b="1" dirty="0"/>
              <a:t>s</a:t>
            </a:r>
            <a:r>
              <a:rPr lang="en-US" b="1" dirty="0" smtClean="0"/>
              <a:t>ingle </a:t>
            </a:r>
            <a:r>
              <a:rPr lang="en-US" b="1" dirty="0"/>
              <a:t>line comment ( // ) </a:t>
            </a:r>
          </a:p>
          <a:p>
            <a:r>
              <a:rPr lang="en-US" b="1" dirty="0" smtClean="0"/>
              <a:t>Multiple </a:t>
            </a:r>
            <a:r>
              <a:rPr lang="en-US" b="1" dirty="0"/>
              <a:t>line comment (/* and */)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290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PHP file names and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End in </a:t>
            </a:r>
            <a:r>
              <a:rPr lang="en-US" dirty="0" err="1" smtClean="0"/>
              <a:t>php</a:t>
            </a:r>
            <a:r>
              <a:rPr lang="en-US" dirty="0" smtClean="0"/>
              <a:t> file extension  (</a:t>
            </a:r>
            <a:r>
              <a:rPr lang="en-US" dirty="0" err="1" smtClean="0"/>
              <a:t>order.php</a:t>
            </a:r>
            <a:r>
              <a:rPr lang="en-US" dirty="0" smtClean="0"/>
              <a:t>,  </a:t>
            </a:r>
            <a:r>
              <a:rPr lang="en-US" dirty="0" err="1" smtClean="0"/>
              <a:t>login.php</a:t>
            </a:r>
            <a:r>
              <a:rPr lang="en-US" dirty="0"/>
              <a:t> </a:t>
            </a:r>
            <a:r>
              <a:rPr lang="en-US" dirty="0" smtClean="0"/>
              <a:t>…..)</a:t>
            </a:r>
          </a:p>
          <a:p>
            <a:r>
              <a:rPr lang="en-US" dirty="0"/>
              <a:t>You start all PHP scripts with the </a:t>
            </a:r>
            <a:r>
              <a:rPr lang="en-US" b="1" dirty="0"/>
              <a:t>&lt;?</a:t>
            </a:r>
            <a:r>
              <a:rPr lang="en-US" b="1" dirty="0" err="1"/>
              <a:t>php</a:t>
            </a:r>
            <a:r>
              <a:rPr lang="en-US" dirty="0"/>
              <a:t> open tag and end the tag after your code with </a:t>
            </a:r>
            <a:r>
              <a:rPr lang="en-US" b="1" dirty="0"/>
              <a:t>?&gt;</a:t>
            </a:r>
            <a:r>
              <a:rPr lang="en-US" dirty="0"/>
              <a:t> 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956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PHP </a:t>
            </a:r>
            <a:r>
              <a:rPr lang="en-US" b="1" dirty="0"/>
              <a:t>is a loosely-typed language </a:t>
            </a:r>
          </a:p>
          <a:p>
            <a:pPr lvl="1"/>
            <a:r>
              <a:rPr lang="en-US" b="1" dirty="0" smtClean="0"/>
              <a:t>Do </a:t>
            </a:r>
            <a:r>
              <a:rPr lang="en-US" b="1" dirty="0"/>
              <a:t>not need to declare the type of a variable </a:t>
            </a:r>
          </a:p>
          <a:p>
            <a:pPr lvl="1"/>
            <a:r>
              <a:rPr lang="en-US" b="1" dirty="0" smtClean="0"/>
              <a:t>Type </a:t>
            </a:r>
            <a:r>
              <a:rPr lang="en-US" b="1" dirty="0"/>
              <a:t>can change throughout the program </a:t>
            </a:r>
            <a:endParaRPr lang="en-US" b="1" dirty="0" smtClean="0"/>
          </a:p>
          <a:p>
            <a:r>
              <a:rPr lang="en-US" b="1" dirty="0"/>
              <a:t>Must start with a letter, can contain numbers, no blank spaces</a:t>
            </a:r>
            <a:endParaRPr lang="en-US" dirty="0"/>
          </a:p>
          <a:p>
            <a:r>
              <a:rPr lang="en-US" b="1" dirty="0"/>
              <a:t>scope (unless defined as global) is the script block it appears inside of.</a:t>
            </a: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pPr marL="411480" lvl="1" indent="0">
              <a:buNone/>
            </a:pPr>
            <a:endParaRPr lang="en-US" dirty="0"/>
          </a:p>
          <a:p>
            <a:pPr marL="411480" lvl="1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b="1" i="1" dirty="0"/>
              <a:t>$x = 42; // store the value 42 in $x </a:t>
            </a:r>
          </a:p>
          <a:p>
            <a:pPr marL="114300" indent="0">
              <a:buNone/>
            </a:pPr>
            <a:r>
              <a:rPr lang="en-US" b="1" i="1" dirty="0"/>
              <a:t>echo $x; // prints 42 </a:t>
            </a:r>
          </a:p>
          <a:p>
            <a:pPr marL="114300" indent="0">
              <a:buNone/>
            </a:pPr>
            <a:r>
              <a:rPr lang="en-US" b="1" i="1" dirty="0"/>
              <a:t>echo $x+1; // prints 43, value of $x is still 42 </a:t>
            </a:r>
          </a:p>
          <a:p>
            <a:pPr marL="114300" indent="0">
              <a:buNone/>
            </a:pPr>
            <a:r>
              <a:rPr lang="en-US" b="1" i="1" dirty="0"/>
              <a:t>$x = ‘hello!’ // type of $x can change</a:t>
            </a:r>
          </a:p>
          <a:p>
            <a:pPr marL="11430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240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Longer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18" y="1143000"/>
            <a:ext cx="7117151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7229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previous example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6484163"/>
              </p:ext>
            </p:extLst>
          </p:nvPr>
        </p:nvGraphicFramePr>
        <p:xfrm>
          <a:off x="457200" y="4038600"/>
          <a:ext cx="7620000" cy="2194560"/>
        </p:xfrm>
        <a:graphic>
          <a:graphicData uri="http://schemas.openxmlformats.org/drawingml/2006/table">
            <a:tbl>
              <a:tblPr/>
              <a:tblGrid>
                <a:gridCol w="3810000"/>
                <a:gridCol w="3810000"/>
              </a:tblGrid>
              <a:tr h="0">
                <a:tc>
                  <a:txBody>
                    <a:bodyPr/>
                    <a:lstStyle/>
                    <a:p>
                      <a:r>
                        <a:rPr lang="en-US" b="1" dirty="0"/>
                        <a:t>My URL is:</a:t>
                      </a:r>
                      <a:r>
                        <a:rPr lang="en-US" dirty="0"/>
                        <a:t>: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http://csweb01.csueastbay.edu/~grewe/CS3520/PHP/phpvariables.php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/>
                        <a:t>Your browser is</a:t>
                      </a:r>
                      <a:r>
                        <a:rPr lang="en-US"/>
                        <a:t>: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Mozilla/5.0 (Windows NT 6.3; WOW64) AppleWebKit/537.36 (KHTML, like Gecko) Chrome/42.0.2311.90 Safari/537.36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/>
                        <a:t>Your IP address is</a:t>
                      </a:r>
                      <a:r>
                        <a:rPr lang="en-US"/>
                        <a:t>: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108.243.32.249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200" y="29035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4 7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78971" y="3124200"/>
            <a:ext cx="9144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57200" y="3810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Some html goes here.... 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$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jake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has the value 4.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altLang="en-US" sz="1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This is more HTML.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5000" y="1828800"/>
            <a:ext cx="1115305" cy="646331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sz="3600" dirty="0" smtClean="0">
                <a:hlinkClick r:id="rId2"/>
              </a:rPr>
              <a:t>Try it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138504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Constants can be simply defined as follows</a:t>
            </a:r>
          </a:p>
          <a:p>
            <a:pPr marL="114300" indent="0">
              <a:buNone/>
            </a:pPr>
            <a:r>
              <a:rPr lang="en-US" b="1" dirty="0"/>
              <a:t>&lt;?</a:t>
            </a:r>
            <a:r>
              <a:rPr lang="en-US" b="1" dirty="0" err="1"/>
              <a:t>php</a:t>
            </a:r>
            <a:endParaRPr lang="en-US" b="1" dirty="0"/>
          </a:p>
          <a:p>
            <a:pPr marL="114300" indent="0">
              <a:buNone/>
            </a:pPr>
            <a:r>
              <a:rPr lang="en-US" b="1" dirty="0"/>
              <a:t>     // Works as of PHP 5.3.0</a:t>
            </a:r>
          </a:p>
          <a:p>
            <a:pPr marL="114300" indent="0">
              <a:buNone/>
            </a:pPr>
            <a:r>
              <a:rPr lang="en-US" b="1" dirty="0">
                <a:solidFill>
                  <a:srgbClr val="FF0000"/>
                </a:solidFill>
              </a:rPr>
              <a:t>     </a:t>
            </a:r>
            <a:r>
              <a:rPr lang="en-US" b="1" dirty="0" err="1">
                <a:solidFill>
                  <a:srgbClr val="FF0000"/>
                </a:solidFill>
              </a:rPr>
              <a:t>const</a:t>
            </a:r>
            <a:r>
              <a:rPr lang="en-US" b="1" dirty="0"/>
              <a:t> CONSTANT = 'Hello World';</a:t>
            </a:r>
          </a:p>
          <a:p>
            <a:pPr marL="114300" indent="0">
              <a:buNone/>
            </a:pPr>
            <a:r>
              <a:rPr lang="en-US" b="1" dirty="0"/>
              <a:t>     </a:t>
            </a:r>
          </a:p>
          <a:p>
            <a:pPr marL="114300" indent="0">
              <a:buNone/>
            </a:pPr>
            <a:r>
              <a:rPr lang="en-US" b="1" dirty="0"/>
              <a:t>     echo CONSTANT;</a:t>
            </a:r>
          </a:p>
          <a:p>
            <a:pPr marL="114300" indent="0">
              <a:buNone/>
            </a:pPr>
            <a:r>
              <a:rPr lang="en-US" b="1" dirty="0"/>
              <a:t>?&gt; 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7372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209</TotalTime>
  <Words>880</Words>
  <Application>Microsoft Office PowerPoint</Application>
  <PresentationFormat>On-screen Show (4:3)</PresentationFormat>
  <Paragraphs>207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Adjacency</vt:lpstr>
      <vt:lpstr>PHP Overview</vt:lpstr>
      <vt:lpstr>PHP</vt:lpstr>
      <vt:lpstr>PHP --- and its output</vt:lpstr>
      <vt:lpstr>More PHP</vt:lpstr>
      <vt:lpstr>PHP file names and code</vt:lpstr>
      <vt:lpstr>Variables</vt:lpstr>
      <vt:lpstr>Longer example</vt:lpstr>
      <vt:lpstr>Output previous example</vt:lpstr>
      <vt:lpstr>Constants</vt:lpstr>
      <vt:lpstr>Some Pre-defined variables---see PHP documentation</vt:lpstr>
      <vt:lpstr>Arrays</vt:lpstr>
      <vt:lpstr>Operations – similar to C++, Java</vt:lpstr>
      <vt:lpstr>Equality: ==     OR   === </vt:lpstr>
      <vt:lpstr>Strings and operations</vt:lpstr>
      <vt:lpstr>Functions</vt:lpstr>
      <vt:lpstr>Function with array as a parameter</vt:lpstr>
      <vt:lpstr>Functions and arguments</vt:lpstr>
      <vt:lpstr>Functions and passing by reference</vt:lpstr>
      <vt:lpstr>Functions with default parameter values</vt:lpstr>
      <vt:lpstr>More to learn….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PHP Overview</dc:title>
  <dc:creator>Windows User</dc:creator>
  <cp:lastModifiedBy>Windows User</cp:lastModifiedBy>
  <cp:revision>25</cp:revision>
  <dcterms:created xsi:type="dcterms:W3CDTF">2015-04-27T02:38:43Z</dcterms:created>
  <dcterms:modified xsi:type="dcterms:W3CDTF">2017-10-05T04:06:35Z</dcterms:modified>
</cp:coreProperties>
</file>